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9"/>
  </p:notesMasterIdLst>
  <p:handoutMasterIdLst>
    <p:handoutMasterId r:id="rId40"/>
  </p:handoutMasterIdLst>
  <p:sldIdLst>
    <p:sldId id="256" r:id="rId5"/>
    <p:sldId id="363" r:id="rId6"/>
    <p:sldId id="349" r:id="rId7"/>
    <p:sldId id="397" r:id="rId8"/>
    <p:sldId id="396" r:id="rId9"/>
    <p:sldId id="398" r:id="rId10"/>
    <p:sldId id="379" r:id="rId11"/>
    <p:sldId id="411" r:id="rId12"/>
    <p:sldId id="412" r:id="rId13"/>
    <p:sldId id="368" r:id="rId14"/>
    <p:sldId id="351" r:id="rId15"/>
    <p:sldId id="413" r:id="rId16"/>
    <p:sldId id="414" r:id="rId17"/>
    <p:sldId id="416" r:id="rId18"/>
    <p:sldId id="417" r:id="rId19"/>
    <p:sldId id="365" r:id="rId20"/>
    <p:sldId id="380" r:id="rId21"/>
    <p:sldId id="381" r:id="rId22"/>
    <p:sldId id="359" r:id="rId23"/>
    <p:sldId id="405" r:id="rId24"/>
    <p:sldId id="384" r:id="rId25"/>
    <p:sldId id="385" r:id="rId26"/>
    <p:sldId id="399" r:id="rId27"/>
    <p:sldId id="386" r:id="rId28"/>
    <p:sldId id="387" r:id="rId29"/>
    <p:sldId id="388" r:id="rId30"/>
    <p:sldId id="400" r:id="rId31"/>
    <p:sldId id="401" r:id="rId32"/>
    <p:sldId id="395" r:id="rId33"/>
    <p:sldId id="389" r:id="rId34"/>
    <p:sldId id="406" r:id="rId35"/>
    <p:sldId id="410" r:id="rId36"/>
    <p:sldId id="418" r:id="rId37"/>
    <p:sldId id="419" r:id="rId3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62107" autoAdjust="0"/>
  </p:normalViewPr>
  <p:slideViewPr>
    <p:cSldViewPr snapToGrid="0" snapToObjects="1">
      <p:cViewPr varScale="1">
        <p:scale>
          <a:sx n="73" d="100"/>
          <a:sy n="73" d="100"/>
        </p:scale>
        <p:origin x="2155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4004368"/>
        <c:axId val="664014704"/>
      </c:radarChart>
      <c:catAx>
        <c:axId val="66400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014704"/>
        <c:crosses val="autoZero"/>
        <c:auto val="1"/>
        <c:lblAlgn val="ctr"/>
        <c:lblOffset val="100"/>
        <c:noMultiLvlLbl val="0"/>
      </c:catAx>
      <c:valAx>
        <c:axId val="66401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400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03/04/2018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Tivemos algumas discussões</a:t>
            </a:r>
            <a:r>
              <a:rPr lang="pt-BR" baseline="0" dirty="0"/>
              <a:t> antes de conseguir chegar no 15% de redução.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7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atingirmos nossas metas,</a:t>
            </a:r>
            <a:r>
              <a:rPr lang="pt-BR" baseline="0" dirty="0"/>
              <a:t> teremos os possiveis beneficios...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8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Grafico</a:t>
            </a:r>
            <a:r>
              <a:rPr lang="pt-BR" baseline="0" dirty="0"/>
              <a:t> Radial – Demonstrando aonde o problema se salienta.</a:t>
            </a:r>
          </a:p>
          <a:p>
            <a:endParaRPr lang="pt-BR" baseline="0" dirty="0"/>
          </a:p>
          <a:p>
            <a:r>
              <a:rPr lang="pt-BR" baseline="0" dirty="0"/>
              <a:t>Assim podemos afunilar o problema e descobrir possiveis causas do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vez</a:t>
            </a:r>
            <a:r>
              <a:rPr lang="pt-BR" baseline="0" dirty="0"/>
              <a:t> afunilado o problema, conseguimos DELIMITAR MELHOR nossas METAS.</a:t>
            </a:r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DIRECIONANDO aquela nossa meta de redução de dias, para os SETORES QUE MAIS CONTRIBUIRAM PARA 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3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7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97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/>
              <a:t>Neste Slide, iremos explicar DO QUE SE TRATA nosso trabalho, E AONDE ESTÁ FOCADO E DELIMITADO NOSSO ESCOPO.</a:t>
            </a:r>
          </a:p>
          <a:p>
            <a:endParaRPr lang="pt-BR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Este é um Diagrama que mostra de maneira</a:t>
            </a:r>
            <a:r>
              <a:rPr lang="pt-BR" baseline="0" dirty="0"/>
              <a:t> Geral </a:t>
            </a:r>
            <a:r>
              <a:rPr lang="pt-BR" dirty="0"/>
              <a:t>a Presidência</a:t>
            </a:r>
            <a:r>
              <a:rPr lang="pt-BR" baseline="0" dirty="0"/>
              <a:t>, Diretoria, Secretarias e Coordenadorias do TRE.</a:t>
            </a:r>
          </a:p>
          <a:p>
            <a:endParaRPr lang="pt-BR" baseline="0" dirty="0"/>
          </a:p>
          <a:p>
            <a:r>
              <a:rPr lang="pt-BR" baseline="0" dirty="0"/>
              <a:t>Dentro do TRE, TRAMITAM varios PROCESSOS que PODEM passar, ou nao, por DIVERSOS SETORES, dentre eles</a:t>
            </a:r>
            <a:r>
              <a:rPr lang="en-US" baseline="0" dirty="0"/>
              <a:t>:</a:t>
            </a: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/>
              <a:t>Licitações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Registro de Preço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Dispensa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Pregão, ... Etc</a:t>
            </a:r>
          </a:p>
          <a:p>
            <a:pPr marL="171450" indent="-171450">
              <a:buFontTx/>
              <a:buChar char="-"/>
            </a:pPr>
            <a:endParaRPr lang="pt-BR" baseline="0" dirty="0"/>
          </a:p>
          <a:p>
            <a:pPr marL="171450" indent="-171450">
              <a:buFontTx/>
              <a:buChar char="-"/>
            </a:pPr>
            <a:endParaRPr lang="pt-BR" baseline="0" dirty="0"/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r>
              <a:rPr lang="pt-BR" baseline="0" dirty="0"/>
              <a:t>Foi identificado, que muitos processos, demoravam muito tempo para tramitar, ou seja, demoravam muito tempo desde o momento em que foi SOLICITADO, até o momento em que foi ENTREGUE,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Isto acontece por N motivos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Cada processo vai ter as suas burocracias</a:t>
            </a:r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r>
              <a:rPr lang="pt-BR" baseline="0" dirty="0"/>
              <a:t>MAS ENFIM,</a:t>
            </a:r>
          </a:p>
          <a:p>
            <a:pPr marL="0" indent="0">
              <a:buFontTx/>
              <a:buNone/>
            </a:pPr>
            <a:r>
              <a:rPr lang="pt-BR" baseline="0" dirty="0"/>
              <a:t> Coube a nós analisar o porquê dessas demoras, verificar se existiam padrões de comprtamentos, e sugerir ações para que o tempo demorasse menos.</a:t>
            </a:r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r>
              <a:rPr lang="pt-BR" baseline="0" dirty="0"/>
              <a:t>* Exemplo Classico da compra das Xícaras, que levou quase 1 ano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 trabalho delimita-se Focando</a:t>
            </a:r>
            <a:r>
              <a:rPr lang="pt-BR" baseline="0" dirty="0"/>
              <a:t> apenas</a:t>
            </a:r>
            <a:r>
              <a:rPr lang="pt-BR" dirty="0"/>
              <a:t> na SECGS, CIP e CSTA.</a:t>
            </a:r>
          </a:p>
          <a:p>
            <a:endParaRPr lang="pt-BR" dirty="0"/>
          </a:p>
          <a:p>
            <a:r>
              <a:rPr lang="pt-BR" dirty="0"/>
              <a:t>Sabemos que dependemos de outros</a:t>
            </a:r>
            <a:r>
              <a:rPr lang="pt-BR" baseline="0" dirty="0"/>
              <a:t> setores para que o TRABALHO SEJA CONCLUIDO.</a:t>
            </a:r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Bom, não temos como abraçar o mundo, </a:t>
            </a:r>
          </a:p>
          <a:p>
            <a:r>
              <a:rPr lang="pt-BR" baseline="0" dirty="0"/>
              <a:t>Porém, nossa expectativa é que este nosso projeto SIRVA DE EXEMPLO para o Futuro do Tribunal (seja com as próximas equipes que venham a desenvolver os trabalhos pela PUC, sejam pelos servidores que nos acompanharam, ou por aqueles que cursaram o curso de Green Belt)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Visto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come</a:t>
            </a:r>
            <a:r>
              <a:rPr lang="pt-BR" dirty="0"/>
              <a:t>çar</a:t>
            </a:r>
            <a:r>
              <a:rPr lang="pt-BR" baseline="0" dirty="0"/>
              <a:t> a DEFINIR o nosso Problema.</a:t>
            </a:r>
          </a:p>
          <a:p>
            <a:r>
              <a:rPr lang="pt-BR" baseline="0" dirty="0"/>
              <a:t>Após isso, MEDIR o tamanho de nosso Problema.</a:t>
            </a:r>
          </a:p>
          <a:p>
            <a:r>
              <a:rPr lang="pt-BR" baseline="0" dirty="0"/>
              <a:t>Depois, Analisar este problema e suas Causas principais.</a:t>
            </a:r>
          </a:p>
          <a:p>
            <a:r>
              <a:rPr lang="pt-BR" baseline="0" dirty="0"/>
              <a:t>Então sugerir Melhorias.</a:t>
            </a:r>
          </a:p>
          <a:p>
            <a:r>
              <a:rPr lang="pt-BR" baseline="0" dirty="0"/>
              <a:t>E medir se as melhorias foram efetivas.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Nessa tabela, temos um Raio X do Sistema PAD – que</a:t>
            </a:r>
            <a:r>
              <a:rPr lang="pt-BR" baseline="0" dirty="0"/>
              <a:t> Registra as Tramitações do Tribunal (Licitações, Pregoes, etc)</a:t>
            </a:r>
          </a:p>
          <a:p>
            <a:endParaRPr lang="pt-BR" baseline="0" dirty="0"/>
          </a:p>
          <a:p>
            <a:r>
              <a:rPr lang="pt-BR" baseline="0" dirty="0"/>
              <a:t>Ex</a:t>
            </a:r>
            <a:r>
              <a:rPr lang="en-US" baseline="0" dirty="0"/>
              <a:t>: </a:t>
            </a:r>
            <a:r>
              <a:rPr lang="en-US" baseline="0" dirty="0" err="1"/>
              <a:t>Contratação</a:t>
            </a:r>
            <a:r>
              <a:rPr lang="en-US" baseline="0" dirty="0"/>
              <a:t> de </a:t>
            </a:r>
            <a:r>
              <a:rPr lang="en-US" baseline="0" dirty="0" err="1"/>
              <a:t>Serviço</a:t>
            </a:r>
            <a:r>
              <a:rPr lang="en-US" baseline="0" dirty="0"/>
              <a:t> de </a:t>
            </a:r>
            <a:r>
              <a:rPr lang="en-US" baseline="0" dirty="0" err="1"/>
              <a:t>Eletricista</a:t>
            </a:r>
            <a:r>
              <a:rPr lang="en-US" baseline="0" dirty="0"/>
              <a:t> / </a:t>
            </a:r>
            <a:r>
              <a:rPr lang="en-US" baseline="0" dirty="0" err="1"/>
              <a:t>Pintura</a:t>
            </a:r>
            <a:r>
              <a:rPr lang="en-US" baseline="0" dirty="0"/>
              <a:t> / </a:t>
            </a:r>
            <a:r>
              <a:rPr lang="en-US" baseline="0" dirty="0" err="1"/>
              <a:t>Instala</a:t>
            </a:r>
            <a:r>
              <a:rPr lang="pt-BR" baseline="0" dirty="0"/>
              <a:t>ção de </a:t>
            </a:r>
            <a:r>
              <a:rPr lang="en-US" baseline="0" dirty="0" err="1"/>
              <a:t>Alarme</a:t>
            </a:r>
            <a:r>
              <a:rPr lang="en-US" baseline="0" dirty="0"/>
              <a:t>.</a:t>
            </a:r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Cada linha indica UMA TRAMITAÇÃO.</a:t>
            </a:r>
          </a:p>
          <a:p>
            <a:endParaRPr lang="pt-BR" baseline="0" dirty="0"/>
          </a:p>
          <a:p>
            <a:r>
              <a:rPr lang="pt-BR" baseline="0" dirty="0"/>
              <a:t>Ou seja,</a:t>
            </a:r>
          </a:p>
          <a:p>
            <a:r>
              <a:rPr lang="pt-BR" baseline="0" dirty="0"/>
              <a:t>Na Primeira coluna tenho qual é o SETOR que estava com aquele Tramite,</a:t>
            </a:r>
          </a:p>
          <a:p>
            <a:r>
              <a:rPr lang="pt-BR" baseline="0" dirty="0"/>
              <a:t>Na segunda coluna a data/horario que iniciou a se trabalhar com aquele tramite,</a:t>
            </a:r>
          </a:p>
          <a:p>
            <a:endParaRPr lang="pt-BR" baseline="0" dirty="0"/>
          </a:p>
          <a:p>
            <a:r>
              <a:rPr lang="pt-BR" baseline="0" dirty="0"/>
              <a:t>Nessa coluna colorida é o tempo que se levou trabalhando no tramite.</a:t>
            </a:r>
          </a:p>
          <a:p>
            <a:endParaRPr lang="pt-BR" baseline="0" dirty="0"/>
          </a:p>
          <a:p>
            <a:r>
              <a:rPr lang="pt-BR" baseline="0" dirty="0"/>
              <a:t>E na ultima coluna um comentário sobre o que foi feito OU sobre o as pendências.</a:t>
            </a:r>
          </a:p>
          <a:p>
            <a:endParaRPr lang="pt-BR" baseline="0" dirty="0"/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Reparem que quanto mais forte o VERMELHO nessa coluna, mais tempo o setor demorou.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Bom, nosso primeiro passo,</a:t>
            </a:r>
            <a:r>
              <a:rPr lang="pt-BR" baseline="0" dirty="0"/>
              <a:t> foi tirar uma MEIDA GLOBAL </a:t>
            </a:r>
            <a:r>
              <a:rPr lang="en-US" baseline="0" dirty="0"/>
              <a:t>/ GERAL de </a:t>
            </a:r>
            <a:r>
              <a:rPr lang="en-US" baseline="0" dirty="0" err="1"/>
              <a:t>quantos</a:t>
            </a:r>
            <a:r>
              <a:rPr lang="en-US" baseline="0" dirty="0"/>
              <a:t> </a:t>
            </a:r>
            <a:r>
              <a:rPr lang="en-US" baseline="0" dirty="0" err="1"/>
              <a:t>dias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tramites</a:t>
            </a:r>
            <a:r>
              <a:rPr lang="en-US" baseline="0" dirty="0"/>
              <a:t> </a:t>
            </a:r>
            <a:r>
              <a:rPr lang="en-US" baseline="0" dirty="0" err="1"/>
              <a:t>demoravam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Como n</a:t>
            </a:r>
            <a:r>
              <a:rPr lang="pt-BR" baseline="0" dirty="0"/>
              <a:t>ão vamos trabalhar com TODOS OS SETORES do Tribunal,</a:t>
            </a:r>
            <a:endParaRPr lang="en-US" baseline="0" dirty="0"/>
          </a:p>
          <a:p>
            <a:r>
              <a:rPr lang="en-US" baseline="0" dirty="0" err="1"/>
              <a:t>Tivemos</a:t>
            </a:r>
            <a:r>
              <a:rPr lang="en-US" baseline="0" dirty="0"/>
              <a:t> que </a:t>
            </a:r>
            <a:r>
              <a:rPr lang="en-US" baseline="0" dirty="0" err="1"/>
              <a:t>ver</a:t>
            </a:r>
            <a:r>
              <a:rPr lang="en-US" baseline="0" dirty="0"/>
              <a:t> o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“</a:t>
            </a:r>
            <a:r>
              <a:rPr lang="en-US" baseline="0" dirty="0" err="1"/>
              <a:t>Nossos</a:t>
            </a:r>
            <a:r>
              <a:rPr lang="en-US" baseline="0" dirty="0"/>
              <a:t> </a:t>
            </a:r>
            <a:r>
              <a:rPr lang="en-US" baseline="0" dirty="0" err="1"/>
              <a:t>Setores</a:t>
            </a:r>
            <a:r>
              <a:rPr lang="en-US" baseline="0" dirty="0"/>
              <a:t>” </a:t>
            </a:r>
            <a:r>
              <a:rPr lang="en-US" baseline="0" dirty="0" err="1"/>
              <a:t>contribuiam</a:t>
            </a:r>
            <a:r>
              <a:rPr lang="en-US" baseline="0" dirty="0"/>
              <a:t> para as </a:t>
            </a:r>
            <a:r>
              <a:rPr lang="en-US" baseline="0" dirty="0" err="1"/>
              <a:t>Médias</a:t>
            </a:r>
            <a:r>
              <a:rPr lang="en-US" baseline="0" dirty="0"/>
              <a:t> </a:t>
            </a:r>
            <a:r>
              <a:rPr lang="en-US" baseline="0" dirty="0" err="1"/>
              <a:t>Gerais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Grafico de</a:t>
            </a:r>
            <a:r>
              <a:rPr lang="pt-BR" baseline="0" dirty="0"/>
              <a:t> Serie, mostrando um de nossos SETORES RELEVANTES.</a:t>
            </a:r>
          </a:p>
          <a:p>
            <a:endParaRPr lang="pt-BR" baseline="0" dirty="0"/>
          </a:p>
          <a:p>
            <a:r>
              <a:rPr lang="pt-BR" baseline="0" dirty="0"/>
              <a:t>Eixo X – Coletamos TODOS os tramites daquele Setor X (SECGS)</a:t>
            </a:r>
          </a:p>
          <a:p>
            <a:r>
              <a:rPr lang="pt-BR" baseline="0" dirty="0"/>
              <a:t>Eixo Y – Nr de DIAS daquele TRAMITE</a:t>
            </a:r>
          </a:p>
          <a:p>
            <a:endParaRPr lang="pt-BR" baseline="0" dirty="0"/>
          </a:p>
          <a:p>
            <a:r>
              <a:rPr lang="pt-BR" baseline="0" dirty="0"/>
              <a:t>Reparem que mesmo nós contribuindo pouco com aquela media Global, ainda temos grandes picos </a:t>
            </a:r>
          </a:p>
          <a:p>
            <a:r>
              <a:rPr lang="pt-BR" baseline="0" dirty="0"/>
              <a:t>Em ALGUNS TRAMITES que demoraram MUITOS DIAS Para tramitar.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Sanabria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6" y="755903"/>
            <a:ext cx="8037195" cy="50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Média dos “Setores Relevantes”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:a16="http://schemas.microsoft.com/office/drawing/2014/main" xmlns="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40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  <a:p>
            <a:pPr algn="ctr">
              <a:defRPr/>
            </a:pPr>
            <a:endParaRPr lang="pt-BR" sz="40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:a16="http://schemas.microsoft.com/office/drawing/2014/main" xmlns="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PRINCIPAIS 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xmlns="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328762" y="887820"/>
            <a:ext cx="8425771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Metodologia inovadora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que envolve alunos, professores e empresas para atingir resultados. 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28763" y="111934"/>
            <a:ext cx="7306139" cy="530433"/>
          </a:xfrm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rgbClr val="46B9C1"/>
                </a:solidFill>
              </a:rPr>
              <a:t>METODOLOGIA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3" y="2269712"/>
            <a:ext cx="1974761" cy="1311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803" y="4224072"/>
            <a:ext cx="1923369" cy="1423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81" y="3759196"/>
            <a:ext cx="2226733" cy="1374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644" y="2269712"/>
            <a:ext cx="1326004" cy="89172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487964" y="2184214"/>
            <a:ext cx="2020536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1. Estudo das ferramentas em sala de aula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0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462403" y="4510650"/>
            <a:ext cx="1995336" cy="13948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2. Orientação de Projetos por um </a:t>
            </a:r>
            <a:r>
              <a:rPr lang="pt-BR" sz="1800" b="1" dirty="0" err="1">
                <a:solidFill>
                  <a:srgbClr val="46B9C1"/>
                </a:solidFill>
                <a:latin typeface="Verdana"/>
                <a:cs typeface="Verdana"/>
              </a:rPr>
              <a:t>Coach</a:t>
            </a:r>
            <a:r>
              <a:rPr lang="pt-BR" sz="1800" b="1" dirty="0">
                <a:solidFill>
                  <a:srgbClr val="46B9C1"/>
                </a:solidFill>
                <a:latin typeface="Verdana"/>
                <a:cs typeface="Verdana"/>
              </a:rPr>
              <a:t> </a:t>
            </a: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PUCPR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1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5115281" y="5303667"/>
            <a:ext cx="3787419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3. Apresentação dos resultados nas empresas. </a:t>
            </a:r>
            <a:r>
              <a:rPr lang="pt-BR" sz="1800" b="1" dirty="0">
                <a:solidFill>
                  <a:srgbClr val="46B9C1"/>
                </a:solidFill>
                <a:latin typeface="Verdana"/>
                <a:cs typeface="Verdana"/>
              </a:rPr>
              <a:t>Projeto Implementado</a:t>
            </a:r>
            <a:endParaRPr lang="pt-BR" sz="1800" dirty="0">
              <a:solidFill>
                <a:srgbClr val="46B9C1"/>
              </a:solidFill>
              <a:latin typeface="Verdana"/>
              <a:cs typeface="Verdana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6228648" y="2247714"/>
            <a:ext cx="2889952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rgbClr val="46B9C1"/>
                </a:solidFill>
                <a:latin typeface="Verdana"/>
                <a:cs typeface="Verdana"/>
              </a:rPr>
              <a:t>4. Certificação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Green ou Black </a:t>
            </a:r>
            <a:r>
              <a:rPr lang="pt-B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Belt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67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8261"/>
              </p:ext>
            </p:extLst>
          </p:nvPr>
        </p:nvGraphicFramePr>
        <p:xfrm>
          <a:off x="1128580" y="1380156"/>
          <a:ext cx="6022029" cy="3528623"/>
        </p:xfrm>
        <a:graphic>
          <a:graphicData uri="http://schemas.openxmlformats.org/drawingml/2006/table">
            <a:tbl>
              <a:tblPr/>
              <a:tblGrid>
                <a:gridCol w="1051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1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76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09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11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4513385" y="649143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40" y="3153925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xmlns="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54474" y="1094999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xmlns="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DMAIC</a:t>
            </a:r>
          </a:p>
        </p:txBody>
      </p:sp>
      <p:sp>
        <p:nvSpPr>
          <p:cNvPr id="6" name="Seta para a direita 33"/>
          <p:cNvSpPr/>
          <p:nvPr/>
        </p:nvSpPr>
        <p:spPr>
          <a:xfrm>
            <a:off x="2422350" y="1826093"/>
            <a:ext cx="1788459" cy="146573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MEASURE</a:t>
            </a:r>
          </a:p>
        </p:txBody>
      </p:sp>
      <p:sp>
        <p:nvSpPr>
          <p:cNvPr id="7" name="Seta para a direita 16"/>
          <p:cNvSpPr/>
          <p:nvPr/>
        </p:nvSpPr>
        <p:spPr>
          <a:xfrm>
            <a:off x="632991" y="833913"/>
            <a:ext cx="1788459" cy="14657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</a:t>
            </a:r>
          </a:p>
        </p:txBody>
      </p:sp>
      <p:sp>
        <p:nvSpPr>
          <p:cNvPr id="8" name="Seta para a direita 42"/>
          <p:cNvSpPr/>
          <p:nvPr/>
        </p:nvSpPr>
        <p:spPr>
          <a:xfrm>
            <a:off x="3805460" y="3068847"/>
            <a:ext cx="1788459" cy="1465730"/>
          </a:xfrm>
          <a:prstGeom prst="rightArrow">
            <a:avLst/>
          </a:prstGeom>
          <a:solidFill>
            <a:srgbClr val="C64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ANALYZE</a:t>
            </a:r>
          </a:p>
        </p:txBody>
      </p:sp>
      <p:sp>
        <p:nvSpPr>
          <p:cNvPr id="9" name="Seta para a direita 44"/>
          <p:cNvSpPr/>
          <p:nvPr/>
        </p:nvSpPr>
        <p:spPr>
          <a:xfrm>
            <a:off x="5432066" y="4133313"/>
            <a:ext cx="1788459" cy="146573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IMPROVE</a:t>
            </a:r>
          </a:p>
        </p:txBody>
      </p:sp>
      <p:sp>
        <p:nvSpPr>
          <p:cNvPr id="10" name="Seta para a direita 46"/>
          <p:cNvSpPr/>
          <p:nvPr/>
        </p:nvSpPr>
        <p:spPr>
          <a:xfrm>
            <a:off x="7085301" y="4995087"/>
            <a:ext cx="1788459" cy="146573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CONTROL</a:t>
            </a:r>
          </a:p>
        </p:txBody>
      </p:sp>
      <p:sp>
        <p:nvSpPr>
          <p:cNvPr id="11" name="CaixaDeTexto 4"/>
          <p:cNvSpPr txBox="1">
            <a:spLocks noChangeArrowheads="1"/>
          </p:cNvSpPr>
          <p:nvPr/>
        </p:nvSpPr>
        <p:spPr bwMode="auto">
          <a:xfrm>
            <a:off x="44671" y="2348613"/>
            <a:ext cx="2899781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FF6600"/>
                </a:solidFill>
                <a:latin typeface="Verdana"/>
                <a:cs typeface="Verdana"/>
              </a:rPr>
              <a:t>Qual é o problema?</a:t>
            </a:r>
          </a:p>
          <a:p>
            <a:pPr eaLnBrk="1" hangingPunct="1"/>
            <a:endParaRPr lang="pt-BR" sz="900" b="1" dirty="0">
              <a:solidFill>
                <a:srgbClr val="FF660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Definir o problema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Justificar o problema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Organizar o projeto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684265" y="3825536"/>
            <a:ext cx="273417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FF0000"/>
                </a:solidFill>
                <a:latin typeface="Verdana"/>
                <a:cs typeface="Verdana"/>
              </a:rPr>
              <a:t>Onde está o problema?</a:t>
            </a:r>
          </a:p>
          <a:p>
            <a:pPr eaLnBrk="1" hangingPunct="1"/>
            <a:endParaRPr lang="pt-BR" sz="80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Definir os estratos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Realizar estratificações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Definir metas específicas</a:t>
            </a:r>
          </a:p>
        </p:txBody>
      </p:sp>
      <p:sp>
        <p:nvSpPr>
          <p:cNvPr id="13" name="CaixaDeTexto 6"/>
          <p:cNvSpPr txBox="1">
            <a:spLocks noChangeArrowheads="1"/>
          </p:cNvSpPr>
          <p:nvPr/>
        </p:nvSpPr>
        <p:spPr bwMode="auto">
          <a:xfrm>
            <a:off x="1975553" y="5236666"/>
            <a:ext cx="324032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9900FF"/>
                </a:solidFill>
                <a:latin typeface="Verdana"/>
                <a:cs typeface="Verdana"/>
              </a:rPr>
              <a:t>Quais as causas do problema?</a:t>
            </a:r>
          </a:p>
          <a:p>
            <a:pPr eaLnBrk="1" hangingPunct="1"/>
            <a:endParaRPr lang="pt-BR" sz="800" dirty="0">
              <a:solidFill>
                <a:srgbClr val="595959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Mapear o processo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Levantar e priorizar as causas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Provar as causas</a:t>
            </a:r>
          </a:p>
        </p:txBody>
      </p:sp>
      <p:sp>
        <p:nvSpPr>
          <p:cNvPr id="14" name="CaixaDeTexto 7"/>
          <p:cNvSpPr txBox="1">
            <a:spLocks noChangeArrowheads="1"/>
          </p:cNvSpPr>
          <p:nvPr/>
        </p:nvSpPr>
        <p:spPr bwMode="auto">
          <a:xfrm>
            <a:off x="5107778" y="1073127"/>
            <a:ext cx="33600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0070C0"/>
                </a:solidFill>
                <a:latin typeface="Verdana"/>
                <a:cs typeface="Verdana"/>
              </a:rPr>
              <a:t>Quais as soluções?</a:t>
            </a:r>
          </a:p>
          <a:p>
            <a:pPr eaLnBrk="1" hangingPunct="1"/>
            <a:endParaRPr lang="pt-BR" sz="800" b="1" dirty="0">
              <a:solidFill>
                <a:srgbClr val="0070C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Propor soluções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Priorizar, analisar riscos, custos, ...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Elaborar plano de implementação</a:t>
            </a:r>
          </a:p>
        </p:txBody>
      </p:sp>
      <p:sp>
        <p:nvSpPr>
          <p:cNvPr id="15" name="CaixaDeTexto 8"/>
          <p:cNvSpPr txBox="1">
            <a:spLocks noChangeArrowheads="1"/>
          </p:cNvSpPr>
          <p:nvPr/>
        </p:nvSpPr>
        <p:spPr bwMode="auto">
          <a:xfrm>
            <a:off x="6472074" y="2481831"/>
            <a:ext cx="267192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00B050"/>
                </a:solidFill>
                <a:latin typeface="Verdana"/>
                <a:cs typeface="Verdana"/>
              </a:rPr>
              <a:t>A meta foi atingida?</a:t>
            </a:r>
          </a:p>
          <a:p>
            <a:pPr eaLnBrk="1" hangingPunct="1"/>
            <a:r>
              <a:rPr lang="pt-BR" sz="1400" b="1" dirty="0">
                <a:solidFill>
                  <a:srgbClr val="00B050"/>
                </a:solidFill>
                <a:latin typeface="Verdana"/>
                <a:cs typeface="Verdana"/>
              </a:rPr>
              <a:t>que fazer para manter o resultado?</a:t>
            </a:r>
          </a:p>
          <a:p>
            <a:pPr eaLnBrk="1" hangingPunct="1"/>
            <a:endParaRPr lang="pt-BR" sz="800" b="1" dirty="0">
              <a:solidFill>
                <a:srgbClr val="00B05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Verificar o alcance da meta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Implementar indicadores de controle e de manutenção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919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48621"/>
              </p:ext>
            </p:extLst>
          </p:nvPr>
        </p:nvGraphicFramePr>
        <p:xfrm>
          <a:off x="321606" y="978088"/>
          <a:ext cx="8429204" cy="4782631"/>
        </p:xfrm>
        <a:graphic>
          <a:graphicData uri="http://schemas.openxmlformats.org/drawingml/2006/table">
            <a:tbl>
              <a:tblPr/>
              <a:tblGrid>
                <a:gridCol w="1019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1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74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66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91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3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1023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800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63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Redução</a:t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64847"/>
              </p:ext>
            </p:extLst>
          </p:nvPr>
        </p:nvGraphicFramePr>
        <p:xfrm>
          <a:off x="228600" y="966944"/>
          <a:ext cx="8714232" cy="4720621"/>
        </p:xfrm>
        <a:graphic>
          <a:graphicData uri="http://schemas.openxmlformats.org/drawingml/2006/table">
            <a:tbl>
              <a:tblPr/>
              <a:tblGrid>
                <a:gridCol w="644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75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82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48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4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14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69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3522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429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</a:t>
                      </a:r>
                    </a:p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b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Meta Global - Control 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969508"/>
            <a:ext cx="90011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7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Agradecimentos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Contatos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43" y="860064"/>
            <a:ext cx="295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SECGS, CIP e CSTA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3040" y="1003168"/>
            <a:ext cx="34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Orientador</a:t>
            </a:r>
            <a:r>
              <a:rPr lang="en-US" dirty="0"/>
              <a:t> Pedro e </a:t>
            </a:r>
            <a:r>
              <a:rPr lang="en-US" dirty="0" err="1"/>
              <a:t>Professores</a:t>
            </a:r>
            <a:endParaRPr lang="en-US" dirty="0"/>
          </a:p>
        </p:txBody>
      </p:sp>
      <p:pic>
        <p:nvPicPr>
          <p:cNvPr id="8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868" y="1455945"/>
            <a:ext cx="1553429" cy="155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7" t="26469" r="13178" b="23161"/>
          <a:stretch/>
        </p:blipFill>
        <p:spPr>
          <a:xfrm>
            <a:off x="343816" y="1275248"/>
            <a:ext cx="4175311" cy="1642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30877" r="2631" b="9240"/>
          <a:stretch/>
        </p:blipFill>
        <p:spPr>
          <a:xfrm>
            <a:off x="1675990" y="2409347"/>
            <a:ext cx="4319614" cy="2074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1" b="30419"/>
          <a:stretch/>
        </p:blipFill>
        <p:spPr>
          <a:xfrm>
            <a:off x="2492884" y="3818904"/>
            <a:ext cx="3857625" cy="2747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16610" y="3639091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Ruhan Sanabria</a:t>
            </a:r>
          </a:p>
          <a:p>
            <a:r>
              <a:rPr lang="pt-BR" dirty="0" smtClean="0"/>
              <a:t>Ivis Martins</a:t>
            </a:r>
          </a:p>
          <a:p>
            <a:r>
              <a:rPr lang="pt-BR" dirty="0" smtClean="0"/>
              <a:t>André Rodrigues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610" y="4680324"/>
            <a:ext cx="1901190" cy="648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610" y="5447047"/>
            <a:ext cx="14573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xmlns="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xmlns="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6620</TotalTime>
  <Words>1180</Words>
  <Application>Microsoft Office PowerPoint</Application>
  <PresentationFormat>On-screen Show (4:3)</PresentationFormat>
  <Paragraphs>346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ＭＳ Ｐゴシック</vt:lpstr>
      <vt:lpstr>Arial</vt:lpstr>
      <vt:lpstr>Arial Black</vt:lpstr>
      <vt:lpstr>Calibri</vt:lpstr>
      <vt:lpstr>Tahoma</vt:lpstr>
      <vt:lpstr>Verdana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METODOLOGIA</vt:lpstr>
      <vt:lpstr>DMAIC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529</cp:revision>
  <dcterms:created xsi:type="dcterms:W3CDTF">2012-05-11T20:10:57Z</dcterms:created>
  <dcterms:modified xsi:type="dcterms:W3CDTF">2018-04-03T16:30:37Z</dcterms:modified>
</cp:coreProperties>
</file>